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png" ContentType="image/png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71" r:id="rId1"/>
  </p:sldMasterIdLst>
  <p:notesMasterIdLst>
    <p:notesMasterId r:id="rId31"/>
  </p:notesMasterIdLst>
  <p:handoutMasterIdLst>
    <p:handoutMasterId r:id="rId32"/>
  </p:handoutMasterIdLst>
  <p:sldIdLst>
    <p:sldId id="316" r:id="rId2"/>
    <p:sldId id="346" r:id="rId3"/>
    <p:sldId id="349" r:id="rId4"/>
    <p:sldId id="347" r:id="rId5"/>
    <p:sldId id="348" r:id="rId6"/>
    <p:sldId id="317" r:id="rId7"/>
    <p:sldId id="318" r:id="rId8"/>
    <p:sldId id="350" r:id="rId9"/>
    <p:sldId id="319" r:id="rId10"/>
    <p:sldId id="330" r:id="rId11"/>
    <p:sldId id="331" r:id="rId12"/>
    <p:sldId id="332" r:id="rId13"/>
    <p:sldId id="333" r:id="rId14"/>
    <p:sldId id="334" r:id="rId15"/>
    <p:sldId id="351" r:id="rId16"/>
    <p:sldId id="336" r:id="rId17"/>
    <p:sldId id="337" r:id="rId18"/>
    <p:sldId id="338" r:id="rId19"/>
    <p:sldId id="340" r:id="rId20"/>
    <p:sldId id="341" r:id="rId21"/>
    <p:sldId id="342" r:id="rId22"/>
    <p:sldId id="343" r:id="rId23"/>
    <p:sldId id="344" r:id="rId24"/>
    <p:sldId id="345" r:id="rId25"/>
    <p:sldId id="372" r:id="rId26"/>
    <p:sldId id="357" r:id="rId27"/>
    <p:sldId id="369" r:id="rId28"/>
    <p:sldId id="371" r:id="rId29"/>
    <p:sldId id="37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01" autoAdjust="0"/>
  </p:normalViewPr>
  <p:slideViewPr>
    <p:cSldViewPr>
      <p:cViewPr varScale="1">
        <p:scale>
          <a:sx n="75" d="100"/>
          <a:sy n="75" d="100"/>
        </p:scale>
        <p:origin x="-2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2F228E-998E-4175-A6D2-A24C518EFD40}" type="datetime1">
              <a:rPr lang="en-US" altLang="en-US"/>
              <a:pPr/>
              <a:t>2/10/17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0A1A47-B3CF-4EE6-BCD4-D478E11843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3214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87E01BF0-C375-4CFC-8B38-755C53DF1C36}" type="datetime1">
              <a:rPr lang="en-US" altLang="en-US"/>
              <a:pPr/>
              <a:t>2/10/17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483753D2-54CA-4142-9C4C-9708D0127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010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28092" indent="-37471652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366B524-0071-7842-99DA-3AD5021A9C8D}" type="slidenum">
              <a:rPr lang="en-US"/>
              <a:pPr/>
              <a:t>6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28092" indent="-37471652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839BAB-5DC6-B04F-B515-5DF636194590}" type="slidenum">
              <a:rPr lang="en-US"/>
              <a:pPr/>
              <a:t>24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28092" indent="-37471652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A4FC00E-436E-6443-BA8E-50908EC31D10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28092" indent="-37471652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BDFF953-0344-EF46-8847-4B5582BBF141}" type="slidenum">
              <a:rPr lang="en-US"/>
              <a:pPr/>
              <a:t>9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28092" indent="-37471652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38D369-F0B2-2349-9F26-83DA02FCF48A}" type="slidenum">
              <a:rPr lang="en-US"/>
              <a:pPr/>
              <a:t>10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28092" indent="-37471652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C64DDC-B0DE-8644-A1F5-CCF1A5F2BEF3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28092" indent="-37471652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057A16-AD25-4F4E-91DB-8F9E6CC62ABB}" type="slidenum">
              <a:rPr lang="en-US"/>
              <a:pPr/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28092" indent="-37471652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481035-38CF-3C4C-BCDB-3267DB64B2EC}" type="slidenum">
              <a:rPr lang="en-US"/>
              <a:pPr/>
              <a:t>14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28092" indent="-37471652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6005056-F70B-114C-9C23-AA12BFEFA12C}" type="slidenum">
              <a:rPr lang="en-US"/>
              <a:pPr/>
              <a:t>16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28092" indent="-37471652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2162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70276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18927" indent="-224325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0BB15C3-9BDB-F14B-B9AA-425A36C7AEB9}" type="slidenum">
              <a:rPr lang="en-US"/>
              <a:pPr/>
              <a:t>19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0D911DA-B56B-4A6F-BF59-DFAA8D378AF9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F5B2-0278-42C9-9AED-8B4EB80DBB9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341028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F817-5376-4B74-BF18-E7B20EE7E942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122C-8ECC-47B1-A5D4-85B24A58FD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39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013A3-CCA7-48C3-9EB7-6607BCD861D9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06B2C-5BCD-41F8-B4A8-95D3A703ABD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7245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62400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994CA65-309B-42F6-89A1-4796A2755B97}" type="datetime1">
              <a:rPr lang="en-US" altLang="en-US"/>
              <a:pPr/>
              <a:t>2/10/17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01B70-F28D-4617-8605-36810523F0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5441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CADD26-3517-B34B-BE18-758DB5B795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32866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33EC8-F1D8-C845-BF28-D989AEE099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7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9EA00A-B8D6-F542-9934-CD52A86DA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6181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A67B2-CB46-42AD-AC07-5F29B5843479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CC7-1E0A-4047-BBA6-DF7EC898CD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7376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73615-08D5-453B-974A-EDDEA5457DE8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F7855-D067-4891-8A38-50ACA8ED4D3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20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3A62B-E620-494B-8A69-33DB90ADC85D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0856B-4627-4906-8ADD-F7D223F83DC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83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EB873-4539-4A50-9D04-1F365EC53C01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CB7F7-0FF5-47F9-8451-94957B8376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212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E2B1-9583-4C15-BA68-3BC446110CD3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48565-8361-41D3-A6D7-7B48F5E784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73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CCF59-78DA-4F43-8939-93DEEDF88A50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D0DDC-3C93-4E49-BA71-D0EF37F914A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52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7D0A-2656-4E90-BF18-542AB7B8D1EA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517E-3A25-47FC-A3F9-B08D6AE6DE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973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0C319-5064-45D6-BCF0-86C2E69B2001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25917-D171-4B0C-8F48-98502631C93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04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D911DA-B56B-4A6F-BF59-DFAA8D378AF9}" type="datetime1">
              <a:rPr lang="en-US" altLang="en-US" smtClean="0"/>
              <a:pPr/>
              <a:t>2/10/17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96BF5B2-0278-42C9-9AED-8B4EB80DBB9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024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  <p:sldLayoutId id="2147484283" r:id="rId12"/>
    <p:sldLayoutId id="2147484284" r:id="rId13"/>
    <p:sldLayoutId id="2147484285" r:id="rId14"/>
    <p:sldLayoutId id="2147484286" r:id="rId15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2.doc"/><Relationship Id="rId4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btitl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" name="Picture 3" descr="ASCC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4792152"/>
            <a:ext cx="3990975" cy="18848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79021" y="709306"/>
            <a:ext cx="18466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5486400"/>
            <a:ext cx="1942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February 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9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Part One Debrief</a:t>
            </a:r>
            <a:endParaRPr lang="en-US" b="1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How do you feel?</a:t>
            </a:r>
          </a:p>
          <a:p>
            <a:pPr eaLnBrk="1" hangingPunct="1">
              <a:buFont typeface="Arial"/>
              <a:buChar char="•"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How would you characterize your action in the first part -- what were you trying to accomplish? </a:t>
            </a:r>
          </a:p>
          <a:p>
            <a:pPr eaLnBrk="1" hangingPunct="1">
              <a:buFont typeface="Arial"/>
              <a:buChar char="•"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806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52400"/>
            <a:ext cx="7772400" cy="838200"/>
          </a:xfrm>
          <a:noFill/>
        </p:spPr>
        <p:txBody>
          <a:bodyPr wrap="none"/>
          <a:lstStyle/>
          <a:p>
            <a:pPr algn="r" eaLnBrk="1" hangingPunct="1"/>
            <a:r>
              <a:rPr lang="en-US" sz="4800" b="1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Dimensions of Success</a:t>
            </a:r>
            <a:endParaRPr lang="en-US" b="1" dirty="0">
              <a:solidFill>
                <a:srgbClr val="FFFF99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2362200"/>
            <a:ext cx="77930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ctr" eaLnBrk="1" hangingPunct="1"/>
            <a:endParaRPr lang="en-US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685800" y="5562600"/>
            <a:ext cx="3200400" cy="531813"/>
          </a:xfrm>
          <a:prstGeom prst="rect">
            <a:avLst/>
          </a:prstGeom>
          <a:gradFill rotWithShape="0">
            <a:gsLst>
              <a:gs pos="0">
                <a:srgbClr val="008765"/>
              </a:gs>
              <a:gs pos="50000">
                <a:srgbClr val="00CC99"/>
              </a:gs>
              <a:gs pos="100000">
                <a:srgbClr val="008765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3399"/>
                </a:solidFill>
                <a:latin typeface="Arial" charset="0"/>
              </a:rPr>
              <a:t>RELATIONSHIPS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5410200" y="5638800"/>
            <a:ext cx="3200400" cy="531813"/>
          </a:xfrm>
          <a:prstGeom prst="rect">
            <a:avLst/>
          </a:prstGeom>
          <a:gradFill rotWithShape="0">
            <a:gsLst>
              <a:gs pos="0">
                <a:srgbClr val="008765"/>
              </a:gs>
              <a:gs pos="50000">
                <a:srgbClr val="00CC99"/>
              </a:gs>
              <a:gs pos="100000">
                <a:srgbClr val="008765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FF03"/>
                </a:solidFill>
                <a:latin typeface="Arial" charset="0"/>
              </a:rPr>
              <a:t>PROCESS</a:t>
            </a:r>
          </a:p>
        </p:txBody>
      </p:sp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3276600" y="990600"/>
            <a:ext cx="2362200" cy="531813"/>
          </a:xfrm>
          <a:prstGeom prst="rect">
            <a:avLst/>
          </a:prstGeom>
          <a:gradFill rotWithShape="0">
            <a:gsLst>
              <a:gs pos="0">
                <a:srgbClr val="008765"/>
              </a:gs>
              <a:gs pos="50000">
                <a:srgbClr val="00CC99"/>
              </a:gs>
              <a:gs pos="100000">
                <a:srgbClr val="008765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TASK</a:t>
            </a:r>
          </a:p>
        </p:txBody>
      </p:sp>
      <p:sp>
        <p:nvSpPr>
          <p:cNvPr id="189447" name="AutoShape 7"/>
          <p:cNvSpPr>
            <a:spLocks noChangeArrowheads="1"/>
          </p:cNvSpPr>
          <p:nvPr/>
        </p:nvSpPr>
        <p:spPr bwMode="auto">
          <a:xfrm>
            <a:off x="1905000" y="1752600"/>
            <a:ext cx="5029200" cy="35814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2000">
              <a:latin typeface="Arial" charset="0"/>
              <a:ea typeface="+mn-ea"/>
              <a:cs typeface="+mn-cs"/>
            </a:endParaRPr>
          </a:p>
        </p:txBody>
      </p:sp>
      <p:sp>
        <p:nvSpPr>
          <p:cNvPr id="189448" name="WordArt 8"/>
          <p:cNvSpPr>
            <a:spLocks noChangeArrowheads="1" noChangeShapeType="1" noTextEdit="1"/>
          </p:cNvSpPr>
          <p:nvPr/>
        </p:nvSpPr>
        <p:spPr bwMode="auto">
          <a:xfrm>
            <a:off x="2819400" y="3124200"/>
            <a:ext cx="3657600" cy="1171575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Bottom">
                <a:rot lat="0" lon="21239996" rev="0"/>
              </a:camera>
              <a:lightRig rig="legacyNormal2" dir="t"/>
            </a:scene3d>
            <a:sp3d extrusionH="379400" prstMaterial="legacyMatte">
              <a:extrusionClr>
                <a:srgbClr val="006600"/>
              </a:extrusionClr>
              <a:contourClr>
                <a:srgbClr val="707070"/>
              </a:contourClr>
            </a:sp3d>
          </a:bodyPr>
          <a:lstStyle/>
          <a:p>
            <a:pPr algn="ctr" eaLnBrk="1" hangingPunct="1">
              <a:defRPr/>
            </a:pPr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chemeClr val="tx2"/>
                    </a:gs>
                    <a:gs pos="100000">
                      <a:srgbClr val="707070"/>
                    </a:gs>
                  </a:gsLst>
                  <a:lin ang="2700000" scaled="1"/>
                </a:gradFill>
                <a:latin typeface="Impact" panose="020B0806030902050204" pitchFamily="34" charset="0"/>
                <a:ea typeface="ＭＳ Ｐゴシック" panose="020B0600070205080204" pitchFamily="34" charset="-128"/>
                <a:cs typeface="+mn-cs"/>
              </a:rPr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51848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animBg="1" autoUpdateAnimBg="0"/>
      <p:bldP spid="189445" grpId="0" animBg="1" autoUpdateAnimBg="0"/>
      <p:bldP spid="189446" grpId="0" animBg="1" autoUpdateAnimBg="0"/>
      <p:bldP spid="189447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Part One Discussion</a:t>
            </a:r>
            <a:endParaRPr lang="en-US" sz="4000" b="1" dirty="0">
              <a:solidFill>
                <a:srgbClr val="009933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01000" cy="3810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Look at your Record Sheets and Teacher Progress 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Sheets:</a:t>
            </a:r>
            <a:endParaRPr lang="en-US" sz="2400" dirty="0">
              <a:latin typeface="Calibri"/>
              <a:ea typeface="ＭＳ Ｐゴシック" charset="0"/>
              <a:cs typeface="Calibri"/>
            </a:endParaRP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Where have you been successful? Blocked? Why?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Who have you moved and why? 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How many cubes did you earn for Leadership, Teacher Learning, Quality Teaching, Student Learning? Why? </a:t>
            </a:r>
          </a:p>
        </p:txBody>
      </p:sp>
    </p:spTree>
    <p:extLst>
      <p:ext uri="{BB962C8B-B14F-4D97-AF65-F5344CB8AC3E}">
        <p14:creationId xmlns:p14="http://schemas.microsoft.com/office/powerpoint/2010/main" val="80198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Visit and Learn from Others</a:t>
            </a:r>
            <a:endParaRPr lang="en-US" b="1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057400"/>
            <a:ext cx="8001000" cy="3581400"/>
          </a:xfrm>
        </p:spPr>
        <p:txBody>
          <a:bodyPr>
            <a:normAutofit/>
          </a:bodyPr>
          <a:lstStyle/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What activities, in what sequence, were successful for you?</a:t>
            </a:r>
          </a:p>
          <a:p>
            <a:pPr marL="0" indent="0">
              <a:buNone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What advice can you give other teams?</a:t>
            </a:r>
            <a:r>
              <a:rPr lang="en-US" sz="2800" dirty="0">
                <a:latin typeface="Calibri"/>
                <a:ea typeface="ＭＳ Ｐゴシック" charset="0"/>
                <a:cs typeface="Calibri"/>
              </a:rPr>
              <a:t> </a:t>
            </a:r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0028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Back in Home Teams</a:t>
            </a:r>
            <a:endParaRPr lang="en-US" b="1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57400"/>
            <a:ext cx="7315200" cy="3733800"/>
          </a:xfrm>
        </p:spPr>
        <p:txBody>
          <a:bodyPr>
            <a:normAutofit/>
          </a:bodyPr>
          <a:lstStyle/>
          <a:p>
            <a:pPr eaLnBrk="1" hangingPunct="1">
              <a:buFont typeface="Arial"/>
              <a:buChar char="•"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What did you learn from the visits?</a:t>
            </a:r>
          </a:p>
          <a:p>
            <a:pPr eaLnBrk="1" hangingPunct="1">
              <a:buFont typeface="Arial"/>
              <a:buChar char="•"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Think about what moves you can do to increase student learning and sustain your efforts.</a:t>
            </a:r>
          </a:p>
          <a:p>
            <a:pPr eaLnBrk="1" hangingPunct="1">
              <a:buFont typeface="Arial"/>
              <a:buChar char="•"/>
            </a:pPr>
            <a:r>
              <a:rPr lang="en-US" sz="2800" dirty="0">
                <a:latin typeface="Calibri"/>
                <a:ea typeface="ＭＳ Ｐゴシック" charset="0"/>
                <a:cs typeface="Calibri"/>
              </a:rPr>
              <a:t>What do you think you need to do next?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4898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LUNCH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11:30-12:30pm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23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Part Two Debrief</a:t>
            </a:r>
            <a:endParaRPr lang="en-US" sz="3800" b="1" dirty="0">
              <a:solidFill>
                <a:srgbClr val="009933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924800" cy="3581400"/>
          </a:xfrm>
        </p:spPr>
        <p:txBody>
          <a:bodyPr/>
          <a:lstStyle/>
          <a:p>
            <a:pPr eaLnBrk="1" hangingPunct="1">
              <a:buFont typeface="Arial"/>
              <a:buChar char="•"/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How do you feel about Part Two? </a:t>
            </a:r>
          </a:p>
          <a:p>
            <a:pPr eaLnBrk="1" hangingPunct="1">
              <a:buFont typeface="Arial"/>
              <a:buChar char="•"/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How was Part Two different from Part One?</a:t>
            </a:r>
          </a:p>
          <a:p>
            <a:pPr eaLnBrk="1" hangingPunct="1">
              <a:buFont typeface="Arial"/>
              <a:buChar char="•"/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As a team, what did you learn?</a:t>
            </a:r>
          </a:p>
          <a:p>
            <a:pPr lvl="1" eaLnBrk="1" hangingPunct="1">
              <a:buFont typeface="Arial"/>
              <a:buChar char="•"/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Document your “points” and what you learned on chart paper.</a:t>
            </a:r>
          </a:p>
          <a:p>
            <a:pPr eaLnBrk="1" hangingPunct="1">
              <a:buFont typeface="Arial"/>
              <a:buChar char="•"/>
            </a:pP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408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524000" y="152400"/>
          <a:ext cx="7002463" cy="645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Document" r:id="rId3" imgW="7001256" imgH="6458712" progId="Word.Document.8">
                  <p:embed/>
                </p:oleObj>
              </mc:Choice>
              <mc:Fallback>
                <p:oleObj name="Document" r:id="rId3" imgW="7001256" imgH="64587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2400"/>
                        <a:ext cx="7002463" cy="6459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54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Impact and Sustainability</a:t>
            </a:r>
            <a:endParaRPr lang="en-US" b="1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/>
              <a:buChar char="•"/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What do you notice about where teachers are on the board? </a:t>
            </a:r>
          </a:p>
          <a:p>
            <a:pPr eaLnBrk="1" hangingPunct="1">
              <a:buFont typeface="Arial"/>
              <a:buChar char="•"/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Which activities were successful? Why?</a:t>
            </a:r>
          </a:p>
          <a:p>
            <a:pPr eaLnBrk="1" hangingPunct="1">
              <a:buFont typeface="Arial"/>
              <a:buChar char="•"/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Which activities were not successful? Why?</a:t>
            </a:r>
          </a:p>
          <a:p>
            <a:pPr eaLnBrk="1" hangingPunct="1">
              <a:buFont typeface="Arial"/>
              <a:buChar char="•"/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When did you earn cubes? Why?</a:t>
            </a:r>
          </a:p>
          <a:p>
            <a:pPr eaLnBrk="1" hangingPunct="1">
              <a:buFont typeface="Arial"/>
              <a:buChar char="•"/>
            </a:pPr>
            <a:r>
              <a:rPr lang="en-US" dirty="0">
                <a:latin typeface="Calibri"/>
                <a:ea typeface="ＭＳ Ｐゴシック" charset="0"/>
                <a:cs typeface="Calibri"/>
              </a:rPr>
              <a:t>When did you earn bonus tokens? Why?</a:t>
            </a:r>
          </a:p>
        </p:txBody>
      </p:sp>
    </p:spTree>
    <p:extLst>
      <p:ext uri="{BB962C8B-B14F-4D97-AF65-F5344CB8AC3E}">
        <p14:creationId xmlns:p14="http://schemas.microsoft.com/office/powerpoint/2010/main" val="2737968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Big Idea #1</a:t>
            </a:r>
            <a:br>
              <a:rPr lang="en-US" sz="4000" b="1" dirty="0">
                <a:latin typeface="Calibri"/>
                <a:ea typeface="ＭＳ Ｐゴシック" charset="0"/>
                <a:cs typeface="Calibri"/>
              </a:rPr>
            </a:br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Build the Foundation</a:t>
            </a:r>
            <a:endParaRPr lang="en-US" sz="4000" b="1" dirty="0">
              <a:solidFill>
                <a:srgbClr val="009933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Involve all key stakeholders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Develop a vision that is grounded in the research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Use contextual knowledge to inform the plan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Take action to build administrative support, advocacy, and involvement 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Continue to support the foundation -- allocate time, strengthen policies, build teacher leadership, celebrate success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Mind your P’s and Q’s!</a:t>
            </a:r>
          </a:p>
        </p:txBody>
      </p:sp>
    </p:spTree>
    <p:extLst>
      <p:ext uri="{BB962C8B-B14F-4D97-AF65-F5344CB8AC3E}">
        <p14:creationId xmlns:p14="http://schemas.microsoft.com/office/powerpoint/2010/main" val="388875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Welcome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Please sign-in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Create a name tag &amp; name tent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Get </a:t>
            </a:r>
            <a:r>
              <a:rPr lang="en-US" sz="2800" dirty="0" smtClean="0"/>
              <a:t>some</a:t>
            </a:r>
            <a:r>
              <a:rPr lang="en-US" sz="2400" dirty="0" smtClean="0"/>
              <a:t> breakfast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Add your thoughts or answers to the posters around the room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CC7-1E0A-4047-BBA6-DF7EC898CD6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2647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8096" y="585216"/>
            <a:ext cx="7994904" cy="1499616"/>
          </a:xfrm>
        </p:spPr>
        <p:txBody>
          <a:bodyPr/>
          <a:lstStyle/>
          <a:p>
            <a:pPr eaLnBrk="1" hangingPunct="1"/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Big Idea #2</a:t>
            </a:r>
            <a:br>
              <a:rPr lang="en-US" sz="3200" b="1" dirty="0">
                <a:latin typeface="Calibri"/>
                <a:ea typeface="ＭＳ Ｐゴシック" charset="0"/>
                <a:cs typeface="Calibri"/>
              </a:rPr>
            </a:b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PD Plan Is Differentiated and Connected</a:t>
            </a:r>
            <a:endParaRPr lang="en-US" sz="4000" b="1" dirty="0">
              <a:solidFill>
                <a:srgbClr val="009933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Align the PD plan to specific goals</a:t>
            </a:r>
          </a:p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Implement strategies that address teachers’ content </a:t>
            </a:r>
            <a:r>
              <a:rPr lang="en-US" sz="2400" i="1" dirty="0">
                <a:latin typeface="Calibri"/>
                <a:ea typeface="ＭＳ Ｐゴシック" charset="0"/>
                <a:cs typeface="Calibri"/>
              </a:rPr>
              <a:t>and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 pedagogical content knowledge</a:t>
            </a:r>
          </a:p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Combine strategies and offer them over time and not just as one-time events so teachers have connected, coherent experiences</a:t>
            </a:r>
          </a:p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Provide PD that enhances teachers’ knowledge </a:t>
            </a:r>
            <a:r>
              <a:rPr lang="en-US" sz="2400" i="1" dirty="0">
                <a:latin typeface="Calibri"/>
                <a:ea typeface="ＭＳ Ｐゴシック" charset="0"/>
                <a:cs typeface="Calibri"/>
              </a:rPr>
              <a:t>and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 their practice</a:t>
            </a:r>
          </a:p>
          <a:p>
            <a:pPr eaLnBrk="1" hangingPunct="1">
              <a:buFont typeface="Arial"/>
              <a:buChar char="•"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10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Big Idea #3</a:t>
            </a:r>
            <a:br>
              <a:rPr lang="en-US" sz="4000" b="1" dirty="0">
                <a:latin typeface="Calibri"/>
                <a:ea typeface="ＭＳ Ｐゴシック" charset="0"/>
                <a:cs typeface="Calibri"/>
              </a:rPr>
            </a:br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Data are Essential</a:t>
            </a:r>
            <a:endParaRPr lang="en-US" sz="4000" b="1" dirty="0">
              <a:solidFill>
                <a:srgbClr val="009933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Student-learning data guide the vision and PD goals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People have to learn how to interpret and talk about data or they may reach the wrong conclusions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Know what teachers need to achieve the vision and improve teaching and learning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Gather data to monitor progress and measure achievements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Use data to make improvements in the PD plan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531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8096" y="585216"/>
            <a:ext cx="7309104" cy="1499616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>
                <a:latin typeface="Calibri"/>
                <a:ea typeface="ＭＳ Ｐゴシック" charset="0"/>
                <a:cs typeface="Calibri"/>
              </a:rPr>
              <a:t>Big Idea #4</a:t>
            </a:r>
            <a:br>
              <a:rPr lang="en-US" sz="3600" b="1" dirty="0">
                <a:latin typeface="Calibri"/>
                <a:ea typeface="ＭＳ Ｐゴシック" charset="0"/>
                <a:cs typeface="Calibri"/>
              </a:rPr>
            </a:br>
            <a:r>
              <a:rPr lang="en-US" sz="3600" b="1" dirty="0">
                <a:latin typeface="Calibri"/>
                <a:ea typeface="ＭＳ Ｐゴシック" charset="0"/>
                <a:cs typeface="Calibri"/>
              </a:rPr>
              <a:t>People Commit to Ideas at Different Rates</a:t>
            </a:r>
            <a:endParaRPr lang="en-US" sz="3600" b="1" dirty="0">
              <a:solidFill>
                <a:srgbClr val="009933"/>
              </a:solidFill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Some people may embrace the changes, while others may be more resistant</a:t>
            </a:r>
          </a:p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Involve leaders and resisters based on their interests and needs</a:t>
            </a:r>
          </a:p>
          <a:p>
            <a:pPr eaLnBrk="1" hangingPunct="1"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Build a critical mass of support among </a:t>
            </a: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people</a:t>
            </a:r>
            <a:endParaRPr lang="en-US" sz="2400" dirty="0">
              <a:latin typeface="Calibri"/>
              <a:ea typeface="ＭＳ Ｐゴシック" charset="0"/>
              <a:cs typeface="Calibri"/>
            </a:endParaRPr>
          </a:p>
          <a:p>
            <a:pPr eaLnBrk="1" hangingPunct="1">
              <a:buFont typeface="Arial"/>
              <a:buChar char="•"/>
            </a:pPr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1413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8"/>
          <p:cNvSpPr>
            <a:spLocks noChangeArrowheads="1"/>
          </p:cNvSpPr>
          <p:nvPr/>
        </p:nvSpPr>
        <p:spPr bwMode="auto">
          <a:xfrm>
            <a:off x="0" y="657225"/>
            <a:ext cx="9144000" cy="6200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lang="en-US">
              <a:solidFill>
                <a:schemeClr val="bg1"/>
              </a:solidFill>
            </a:endParaRPr>
          </a:p>
        </p:txBody>
      </p:sp>
      <p:sp>
        <p:nvSpPr>
          <p:cNvPr id="51203" name="Rectangle 1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/>
                <a:ea typeface="ＭＳ Ｐゴシック" charset="0"/>
                <a:cs typeface="Calibri"/>
              </a:rPr>
              <a:t>Professional Development Design Framework</a:t>
            </a:r>
          </a:p>
        </p:txBody>
      </p:sp>
      <p:pic>
        <p:nvPicPr>
          <p:cNvPr id="51204" name="Picture 21" descr="PD_framework.png                                               00F0020DMacintosh HD                   C46EDDE0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33488"/>
            <a:ext cx="8666163" cy="473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464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Reflection on Learning</a:t>
            </a:r>
            <a:endParaRPr lang="en-US" b="1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828800"/>
            <a:ext cx="78486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How 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does your experience today inform your own thinking about professional development?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What questions do you still have about professional development?</a:t>
            </a:r>
            <a:endParaRPr lang="en-US" sz="2000" dirty="0">
              <a:latin typeface="Calibri"/>
              <a:ea typeface="ＭＳ Ｐゴシック" charset="0"/>
              <a:cs typeface="Calibri"/>
            </a:endParaRPr>
          </a:p>
          <a:p>
            <a:pPr eaLnBrk="1" hangingPunct="1">
              <a:lnSpc>
                <a:spcPct val="90000"/>
              </a:lnSpc>
            </a:pPr>
            <a:endParaRPr lang="en-US" sz="18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056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685800" y="762000"/>
            <a:ext cx="7772400" cy="1005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Neutraface 2 Text Demi"/>
                <a:ea typeface="+mj-ea"/>
                <a:cs typeface="Neutraface 2 Text Demi"/>
              </a:defRPr>
            </a:lvl1pPr>
          </a:lstStyle>
          <a:p>
            <a:pPr algn="l"/>
            <a:r>
              <a:rPr lang="en-US" b="1" dirty="0" smtClean="0">
                <a:latin typeface="Calibri"/>
                <a:cs typeface="Calibri"/>
              </a:rPr>
              <a:t>ASSESS THE ENVIRONMENT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Review your school division’s history and present situation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Look over the horizon to see what’s ahead</a:t>
            </a:r>
            <a:r>
              <a:rPr lang="en-US" dirty="0"/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What systems, processes, tasks, etc. do you control or influence?</a:t>
            </a:r>
          </a:p>
        </p:txBody>
      </p:sp>
    </p:spTree>
    <p:extLst>
      <p:ext uri="{BB962C8B-B14F-4D97-AF65-F5344CB8AC3E}">
        <p14:creationId xmlns:p14="http://schemas.microsoft.com/office/powerpoint/2010/main" val="49726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685800" y="665930"/>
            <a:ext cx="7772400" cy="1005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Neutraface 2 Text Demi"/>
                <a:ea typeface="+mj-ea"/>
                <a:cs typeface="Neutraface 2 Text Demi"/>
              </a:defRPr>
            </a:lvl1pPr>
          </a:lstStyle>
          <a:p>
            <a:pPr algn="l"/>
            <a:r>
              <a:rPr lang="en-US" b="1" dirty="0" smtClean="0">
                <a:latin typeface="Calibri"/>
                <a:cs typeface="Calibri"/>
              </a:rPr>
              <a:t>SWOT </a:t>
            </a:r>
            <a:r>
              <a:rPr lang="en-US" b="1" dirty="0" smtClean="0">
                <a:latin typeface="Calibri"/>
                <a:cs typeface="Calibri"/>
              </a:rPr>
              <a:t>ANALYSIS</a:t>
            </a:r>
            <a:endParaRPr lang="en-US" b="1" dirty="0">
              <a:latin typeface="Calibri"/>
              <a:cs typeface="Calibri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745245"/>
              </p:ext>
            </p:extLst>
          </p:nvPr>
        </p:nvGraphicFramePr>
        <p:xfrm>
          <a:off x="1219200" y="2057400"/>
          <a:ext cx="7249117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0" name="Document" r:id="rId3" imgW="6003036" imgH="3848100" progId="Word.Document.8">
                  <p:embed/>
                </p:oleObj>
              </mc:Choice>
              <mc:Fallback>
                <p:oleObj name="Document" r:id="rId3" imgW="6003036" imgH="38481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057400"/>
                        <a:ext cx="7249117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8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Update on standards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56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Regional </a:t>
            </a:r>
            <a:r>
              <a:rPr lang="en-US" b="1" dirty="0" err="1" smtClean="0"/>
              <a:t>meetingS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Weekdays vs. Weekends?</a:t>
            </a:r>
          </a:p>
          <a:p>
            <a:pPr>
              <a:buFont typeface="Arial"/>
              <a:buChar char="•"/>
            </a:pPr>
            <a:r>
              <a:rPr lang="en-US" dirty="0" smtClean="0"/>
              <a:t>Needs?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CC7-1E0A-4047-BBA6-DF7EC898CD6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011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housekeeping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Regional Meeting between now and June 1</a:t>
            </a:r>
          </a:p>
          <a:p>
            <a:pPr>
              <a:buFont typeface="Arial"/>
              <a:buChar char="•"/>
            </a:pPr>
            <a:r>
              <a:rPr lang="en-US" dirty="0" smtClean="0"/>
              <a:t>Next ASCC State-wide meeting HERE:  June 1, 8:30-3:00pm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CC7-1E0A-4047-BBA6-DF7EC898CD6E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52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Please  share:  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Your name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Your location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Your role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Why you joined us here today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CC7-1E0A-4047-BBA6-DF7EC898CD6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93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ASCC Program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Develop a strategic plan for improving science in your district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Establish collaborative relationships with peers and other districts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Create a shared vision of state-wide quality science teaching and learning 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Grow your professional development and leadership skills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Connect new research to science instruction and leadership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Contribute to the vision of new standards in Arizona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Envision how best to implement new standards in your </a:t>
            </a:r>
            <a:r>
              <a:rPr lang="en-US" dirty="0" smtClean="0">
                <a:solidFill>
                  <a:prstClr val="black"/>
                </a:solidFill>
                <a:latin typeface="Arial"/>
                <a:cs typeface="Arial"/>
              </a:rPr>
              <a:t>district</a:t>
            </a:r>
            <a:endParaRPr lang="en-US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CC7-1E0A-4047-BBA6-DF7EC898CD6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3822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ASCC program outcomes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994904" cy="4023360"/>
          </a:xfrm>
        </p:spPr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Develop a strategic plan for improving science in your district</a:t>
            </a:r>
          </a:p>
          <a:p>
            <a:pPr marL="171450" lvl="0" indent="-171450"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Establish collaborative relationships with peers and other districts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Create a shared vision of state-wide quality science teaching and learning </a:t>
            </a:r>
          </a:p>
          <a:p>
            <a:pPr marL="171450" lvl="0" indent="-171450">
              <a:buFont typeface="Arial"/>
              <a:buChar char="•"/>
            </a:pPr>
            <a:r>
              <a:rPr lang="en-US" b="1" dirty="0">
                <a:latin typeface="Arial"/>
                <a:cs typeface="Arial"/>
              </a:rPr>
              <a:t>Grow your professional development and leadership skills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Connect new research to science instruction and leadership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Contribute to the vision of new standards in Arizona</a:t>
            </a:r>
          </a:p>
          <a:p>
            <a:pPr marL="171450" lvl="0" indent="-171450">
              <a:buFont typeface="Arial"/>
              <a:buChar char="•"/>
            </a:pPr>
            <a:r>
              <a:rPr lang="en-US" b="1" dirty="0">
                <a:solidFill>
                  <a:prstClr val="black"/>
                </a:solidFill>
                <a:latin typeface="Arial"/>
                <a:cs typeface="Arial"/>
              </a:rPr>
              <a:t>Envision how best to implement new standards in your </a:t>
            </a:r>
            <a:r>
              <a:rPr lang="en-US" b="1" dirty="0" smtClean="0">
                <a:solidFill>
                  <a:prstClr val="black"/>
                </a:solidFill>
                <a:latin typeface="Arial"/>
                <a:cs typeface="Arial"/>
              </a:rPr>
              <a:t>district</a:t>
            </a:r>
            <a:endParaRPr lang="en-US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CC7-1E0A-4047-BBA6-DF7EC898CD6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531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>
                <a:latin typeface="Calibri"/>
                <a:ea typeface="ＭＳ Ｐゴシック" charset="0"/>
                <a:cs typeface="Calibri"/>
              </a:rPr>
              <a:t>Learning </a:t>
            </a:r>
            <a:r>
              <a:rPr lang="en-US" sz="4000" b="1" dirty="0" smtClean="0">
                <a:latin typeface="Calibri"/>
                <a:ea typeface="ＭＳ Ｐゴシック" charset="0"/>
                <a:cs typeface="Calibri"/>
              </a:rPr>
              <a:t>Outcomes for today</a:t>
            </a:r>
            <a:endParaRPr lang="en-US" b="1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581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Learn how to connect professional development designs to the specific learning needs of students and teachers;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Learn the inputs necessary for designing effective science professional development; 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Encounter the constraints and the supports for effective science professional development;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Learn what is needed to sustain teacher professional development</a:t>
            </a:r>
            <a:r>
              <a:rPr lang="en-US" sz="2000" dirty="0">
                <a:latin typeface="Calibri"/>
                <a:ea typeface="ＭＳ Ｐゴシック" charset="0"/>
                <a:cs typeface="Calibri"/>
              </a:rPr>
              <a:t>; 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and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alibri"/>
                <a:ea typeface="ＭＳ Ｐゴシック" charset="0"/>
                <a:cs typeface="Calibri"/>
              </a:rPr>
              <a:t>Understand the role of leaders in planning professional development.</a:t>
            </a:r>
          </a:p>
          <a:p>
            <a:pPr eaLnBrk="1" hangingPunct="1">
              <a:lnSpc>
                <a:spcPct val="90000"/>
              </a:lnSpc>
              <a:buFont typeface="Arial"/>
              <a:buChar char="•"/>
            </a:pPr>
            <a:endParaRPr lang="en-US" sz="20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8162925" y="63023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70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1430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US" b="1" dirty="0">
                <a:latin typeface="Calibri"/>
                <a:ea typeface="ＭＳ Ｐゴシック" charset="0"/>
                <a:cs typeface="Calibri"/>
              </a:rPr>
              <a:t>Agenda</a:t>
            </a:r>
            <a:endParaRPr lang="en-US" sz="4800" b="1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09800"/>
            <a:ext cx="7696200" cy="4114800"/>
          </a:xfrm>
        </p:spPr>
        <p:txBody>
          <a:bodyPr>
            <a:normAutofit fontScale="92500"/>
          </a:bodyPr>
          <a:lstStyle/>
          <a:p>
            <a:pPr lvl="1" eaLnBrk="1" hangingPunct="1"/>
            <a:r>
              <a:rPr lang="en-US" sz="3600" dirty="0" smtClean="0">
                <a:latin typeface="Calibri"/>
                <a:ea typeface="ＭＳ Ｐゴシック" charset="0"/>
                <a:cs typeface="Calibri"/>
              </a:rPr>
              <a:t>Welcome &amp; Introductions</a:t>
            </a:r>
          </a:p>
          <a:p>
            <a:pPr lvl="1" eaLnBrk="1" hangingPunct="1"/>
            <a:r>
              <a:rPr lang="en-US" sz="3600" dirty="0" smtClean="0">
                <a:latin typeface="Calibri"/>
                <a:ea typeface="ＭＳ Ｐゴシック" charset="0"/>
                <a:cs typeface="Calibri"/>
              </a:rPr>
              <a:t>Leading Professional Learning Simulation</a:t>
            </a:r>
          </a:p>
          <a:p>
            <a:pPr lvl="1" eaLnBrk="1" hangingPunct="1"/>
            <a:r>
              <a:rPr lang="en-US" sz="3600" dirty="0" smtClean="0">
                <a:latin typeface="Calibri"/>
                <a:ea typeface="ＭＳ Ｐゴシック" charset="0"/>
                <a:cs typeface="Calibri"/>
              </a:rPr>
              <a:t>Lunch </a:t>
            </a:r>
          </a:p>
          <a:p>
            <a:pPr lvl="1" eaLnBrk="1" hangingPunct="1"/>
            <a:r>
              <a:rPr lang="en-US" sz="3600" dirty="0" smtClean="0">
                <a:latin typeface="Calibri"/>
                <a:ea typeface="ＭＳ Ｐゴシック" charset="0"/>
                <a:cs typeface="Calibri"/>
              </a:rPr>
              <a:t>Leading Professional Learning Simulation</a:t>
            </a:r>
          </a:p>
          <a:p>
            <a:pPr lvl="1" eaLnBrk="1" hangingPunct="1"/>
            <a:r>
              <a:rPr lang="en-US" sz="3600" dirty="0" smtClean="0">
                <a:latin typeface="Calibri"/>
                <a:ea typeface="ＭＳ Ｐゴシック" charset="0"/>
                <a:cs typeface="Calibri"/>
              </a:rPr>
              <a:t>Strategic Planning Introduction</a:t>
            </a:r>
          </a:p>
          <a:p>
            <a:pPr lvl="1" eaLnBrk="1" hangingPunct="1"/>
            <a:r>
              <a:rPr lang="en-US" sz="3600" dirty="0" smtClean="0">
                <a:latin typeface="Calibri"/>
                <a:ea typeface="ＭＳ Ｐゴシック" charset="0"/>
                <a:cs typeface="Calibri"/>
              </a:rPr>
              <a:t>ADE Standards Update</a:t>
            </a:r>
          </a:p>
          <a:p>
            <a:pPr lvl="1" eaLnBrk="1" hangingPunct="1"/>
            <a:r>
              <a:rPr lang="en-US" sz="3600" dirty="0" smtClean="0">
                <a:latin typeface="Calibri"/>
                <a:ea typeface="ＭＳ Ｐゴシック" charset="0"/>
                <a:cs typeface="Calibri"/>
              </a:rPr>
              <a:t>Housekeeping</a:t>
            </a:r>
          </a:p>
        </p:txBody>
      </p:sp>
      <p:sp>
        <p:nvSpPr>
          <p:cNvPr id="8197" name="Rectangle 17"/>
          <p:cNvSpPr>
            <a:spLocks noChangeArrowheads="1"/>
          </p:cNvSpPr>
          <p:nvPr/>
        </p:nvSpPr>
        <p:spPr bwMode="auto">
          <a:xfrm>
            <a:off x="8302625" y="6264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1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NORMs of collaboration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057400"/>
            <a:ext cx="7918704" cy="4251960"/>
          </a:xfrm>
        </p:spPr>
        <p:txBody>
          <a:bodyPr>
            <a:normAutofit/>
          </a:bodyPr>
          <a:lstStyle/>
          <a:p>
            <a:pPr lvl="0">
              <a:buFont typeface="Arial"/>
              <a:buChar char="•"/>
            </a:pPr>
            <a:r>
              <a:rPr lang="en-US" dirty="0"/>
              <a:t>Everyone participates, and you can always pass.</a:t>
            </a:r>
          </a:p>
          <a:p>
            <a:pPr lvl="0">
              <a:buFont typeface="Arial"/>
              <a:buChar char="•"/>
            </a:pPr>
            <a:r>
              <a:rPr lang="en-US" dirty="0"/>
              <a:t>Be an active listener.</a:t>
            </a:r>
          </a:p>
          <a:p>
            <a:pPr lvl="0">
              <a:buFont typeface="Arial"/>
              <a:buChar char="•"/>
            </a:pPr>
            <a:r>
              <a:rPr lang="en-US" dirty="0"/>
              <a:t>Be honest when sharing ideas and take risks.</a:t>
            </a:r>
          </a:p>
          <a:p>
            <a:pPr lvl="0">
              <a:buFont typeface="Arial"/>
              <a:buChar char="•"/>
            </a:pPr>
            <a:r>
              <a:rPr lang="en-US" dirty="0"/>
              <a:t>Find connections among ideas.</a:t>
            </a:r>
          </a:p>
          <a:p>
            <a:pPr lvl="0">
              <a:buFont typeface="Arial"/>
              <a:buChar char="•"/>
            </a:pPr>
            <a:r>
              <a:rPr lang="en-US" dirty="0"/>
              <a:t>Respect and appreciate different ideas. Better yet, look forward to them.</a:t>
            </a:r>
          </a:p>
          <a:p>
            <a:pPr lvl="0">
              <a:buFont typeface="Arial"/>
              <a:buChar char="•"/>
            </a:pPr>
            <a:r>
              <a:rPr lang="en-US" dirty="0"/>
              <a:t>Support each other's learning and risk-taking. </a:t>
            </a:r>
            <a:endParaRPr lang="en-US" dirty="0" smtClean="0"/>
          </a:p>
          <a:p>
            <a:pPr lvl="0">
              <a:buFont typeface="Arial"/>
              <a:buChar char="•"/>
            </a:pPr>
            <a:r>
              <a:rPr lang="en-US" dirty="0" smtClean="0"/>
              <a:t>Use </a:t>
            </a:r>
            <a:r>
              <a:rPr lang="en-US" dirty="0"/>
              <a:t>technology in learning mode.</a:t>
            </a:r>
          </a:p>
          <a:p>
            <a:pPr lvl="0">
              <a:buFont typeface="Arial"/>
              <a:buChar char="•"/>
            </a:pPr>
            <a:r>
              <a:rPr lang="en-US" dirty="0"/>
              <a:t>Assume positive intentions.</a:t>
            </a:r>
          </a:p>
          <a:p>
            <a:pPr lvl="0">
              <a:buFont typeface="Arial"/>
              <a:buChar char="•"/>
            </a:pPr>
            <a:r>
              <a:rPr lang="en-US" dirty="0"/>
              <a:t>Start and end on 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FCC7-1E0A-4047-BBA6-DF7EC898CD6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0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dirty="0" smtClean="0">
                <a:latin typeface="Calibri"/>
                <a:ea typeface="ＭＳ Ｐゴシック" charset="0"/>
                <a:cs typeface="Calibri"/>
              </a:rPr>
              <a:t>Overview to Simulation</a:t>
            </a:r>
            <a:r>
              <a:rPr lang="en-US" b="1" dirty="0" smtClean="0">
                <a:latin typeface="Calibri"/>
                <a:ea typeface="ＭＳ Ｐゴシック" charset="0"/>
                <a:cs typeface="Calibri"/>
              </a:rPr>
              <a:t> </a:t>
            </a:r>
            <a:endParaRPr lang="en-US" b="1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33600"/>
            <a:ext cx="7620000" cy="3962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alibri"/>
                <a:ea typeface="ＭＳ Ｐゴシック" charset="0"/>
                <a:cs typeface="Calibri"/>
              </a:rPr>
              <a:t>Leading Professional Development: Building Capacity for Collaborative School Communities</a:t>
            </a:r>
            <a:r>
              <a:rPr lang="en-US" sz="24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400" b="1" dirty="0" smtClean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400" b="1" dirty="0" err="1" smtClean="0">
                <a:latin typeface="Calibri"/>
                <a:ea typeface="ＭＳ Ｐゴシック" charset="0"/>
                <a:cs typeface="Calibri"/>
              </a:rPr>
              <a:t>WestEd</a:t>
            </a:r>
            <a:r>
              <a:rPr lang="en-US" sz="2400" b="1" dirty="0" smtClean="0">
                <a:latin typeface="Calibri"/>
                <a:ea typeface="ＭＳ Ｐゴシック" charset="0"/>
                <a:cs typeface="Calibri"/>
              </a:rPr>
              <a:t>) </a:t>
            </a:r>
          </a:p>
          <a:p>
            <a:pPr>
              <a:buFont typeface="Arial"/>
              <a:buChar char="•"/>
            </a:pPr>
            <a:r>
              <a:rPr lang="en-US" sz="2400" dirty="0" smtClean="0">
                <a:latin typeface="Calibri"/>
                <a:ea typeface="ＭＳ Ｐゴシック" charset="0"/>
                <a:cs typeface="Calibri"/>
              </a:rPr>
              <a:t>Simulation </a:t>
            </a:r>
            <a:r>
              <a:rPr lang="en-US" sz="2400" dirty="0">
                <a:latin typeface="Calibri"/>
                <a:ea typeface="ＭＳ Ｐゴシック" charset="0"/>
                <a:cs typeface="Calibri"/>
              </a:rPr>
              <a:t>board game through which teams design and carry out a professional development plan for improving science learning in a fictional school.</a:t>
            </a:r>
          </a:p>
          <a:p>
            <a:pPr eaLnBrk="1" hangingPunct="1"/>
            <a:endParaRPr lang="en-US" sz="2400" dirty="0"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88058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ASCC Theme">
      <a:dk1>
        <a:sysClr val="windowText" lastClr="000000"/>
      </a:dk1>
      <a:lt1>
        <a:sysClr val="window" lastClr="FFFFFF"/>
      </a:lt1>
      <a:dk2>
        <a:srgbClr val="FEFFFD"/>
      </a:dk2>
      <a:lt2>
        <a:srgbClr val="FAFFFC"/>
      </a:lt2>
      <a:accent1>
        <a:srgbClr val="E20012"/>
      </a:accent1>
      <a:accent2>
        <a:srgbClr val="F4EC33"/>
      </a:accent2>
      <a:accent3>
        <a:srgbClr val="1E00E6"/>
      </a:accent3>
      <a:accent4>
        <a:srgbClr val="34B13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953</Words>
  <Application>Microsoft Macintosh PowerPoint</Application>
  <PresentationFormat>On-screen Show (4:3)</PresentationFormat>
  <Paragraphs>145</Paragraphs>
  <Slides>29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Integral</vt:lpstr>
      <vt:lpstr>Document</vt:lpstr>
      <vt:lpstr>PowerPoint Presentation</vt:lpstr>
      <vt:lpstr>Welcome</vt:lpstr>
      <vt:lpstr>introductions</vt:lpstr>
      <vt:lpstr>ASCC Program outcomes</vt:lpstr>
      <vt:lpstr>ASCC program outcomes</vt:lpstr>
      <vt:lpstr>Learning Outcomes for today</vt:lpstr>
      <vt:lpstr>Agenda</vt:lpstr>
      <vt:lpstr>NORMs of collaboration</vt:lpstr>
      <vt:lpstr>Overview to Simulation </vt:lpstr>
      <vt:lpstr>Part One Debrief</vt:lpstr>
      <vt:lpstr>Dimensions of Success</vt:lpstr>
      <vt:lpstr>Part One Discussion</vt:lpstr>
      <vt:lpstr>Visit and Learn from Others</vt:lpstr>
      <vt:lpstr>Back in Home Teams</vt:lpstr>
      <vt:lpstr>LUNCH</vt:lpstr>
      <vt:lpstr>Part Two Debrief</vt:lpstr>
      <vt:lpstr>PowerPoint Presentation</vt:lpstr>
      <vt:lpstr>Impact and Sustainability</vt:lpstr>
      <vt:lpstr>Big Idea #1 Build the Foundation</vt:lpstr>
      <vt:lpstr>Big Idea #2 PD Plan Is Differentiated and Connected</vt:lpstr>
      <vt:lpstr>Big Idea #3 Data are Essential</vt:lpstr>
      <vt:lpstr>Big Idea #4 People Commit to Ideas at Different Rates</vt:lpstr>
      <vt:lpstr>Professional Development Design Framework</vt:lpstr>
      <vt:lpstr>Reflection on Learning</vt:lpstr>
      <vt:lpstr>PowerPoint Presentation</vt:lpstr>
      <vt:lpstr>PowerPoint Presentation</vt:lpstr>
      <vt:lpstr>Update on standards</vt:lpstr>
      <vt:lpstr>Regional meetingS</vt:lpstr>
      <vt:lpstr>housekeeping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Expert and Novice Learners  III</dc:title>
  <dc:creator>Dr and Dr Nadelson</dc:creator>
  <cp:lastModifiedBy>CEFNS IT</cp:lastModifiedBy>
  <cp:revision>107</cp:revision>
  <cp:lastPrinted>2010-09-21T14:01:27Z</cp:lastPrinted>
  <dcterms:created xsi:type="dcterms:W3CDTF">2014-01-10T16:03:44Z</dcterms:created>
  <dcterms:modified xsi:type="dcterms:W3CDTF">2017-02-10T09:16:20Z</dcterms:modified>
</cp:coreProperties>
</file>